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6" r:id="rId2"/>
  </p:sldMasterIdLst>
  <p:sldIdLst>
    <p:sldId id="266" r:id="rId3"/>
    <p:sldId id="264" r:id="rId4"/>
    <p:sldId id="282" r:id="rId5"/>
    <p:sldId id="295" r:id="rId6"/>
    <p:sldId id="283" r:id="rId7"/>
    <p:sldId id="296" r:id="rId8"/>
    <p:sldId id="284" r:id="rId9"/>
    <p:sldId id="286" r:id="rId10"/>
    <p:sldId id="285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8" r:id="rId20"/>
    <p:sldId id="299" r:id="rId21"/>
    <p:sldId id="300" r:id="rId22"/>
    <p:sldId id="297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2">
          <p15:clr>
            <a:srgbClr val="A4A3A4"/>
          </p15:clr>
        </p15:guide>
        <p15:guide id="2" pos="3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B49"/>
    <a:srgbClr val="B2B4B2"/>
    <a:srgbClr val="005F83"/>
    <a:srgbClr val="509E2F"/>
    <a:srgbClr val="33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9" autoAdjust="0"/>
    <p:restoredTop sz="94713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492" y="132"/>
      </p:cViewPr>
      <p:guideLst>
        <p:guide orient="horz" pos="1582"/>
        <p:guide pos="3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3" y="-9622"/>
            <a:ext cx="9144003" cy="835122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9E2F"/>
              </a:solidFill>
            </a:endParaRPr>
          </a:p>
        </p:txBody>
      </p:sp>
      <p:pic>
        <p:nvPicPr>
          <p:cNvPr id="13" name="Picture 12" descr="MinersDigDeep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4667692"/>
            <a:ext cx="9099296" cy="707136"/>
          </a:xfrm>
          <a:prstGeom prst="rect">
            <a:avLst/>
          </a:prstGeom>
        </p:spPr>
      </p:pic>
      <p:pic>
        <p:nvPicPr>
          <p:cNvPr id="14" name="Picture 13" descr="DotPattern_309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927"/>
            <a:ext cx="2724150" cy="621030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957" y="350310"/>
            <a:ext cx="8370643" cy="34501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 b="0" i="0" baseline="0">
                <a:solidFill>
                  <a:schemeClr val="bg2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(ORGON SLAB MEDIUM 30 PT)</a:t>
            </a:r>
          </a:p>
        </p:txBody>
      </p:sp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448069"/>
            <a:ext cx="5147733" cy="1457326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2F3A"/>
              </a:solidFill>
            </a:endParaRPr>
          </a:p>
        </p:txBody>
      </p:sp>
      <p:pic>
        <p:nvPicPr>
          <p:cNvPr id="12" name="Picture 11" descr="TitlePageDot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200437"/>
            <a:ext cx="2980944" cy="2706624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957" y="693209"/>
            <a:ext cx="4497144" cy="108796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000" b="0" i="0" baseline="0">
                <a:solidFill>
                  <a:schemeClr val="bg2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PLACE TITLE HERE</a:t>
            </a:r>
          </a:p>
        </p:txBody>
      </p:sp>
    </p:spTree>
    <p:extLst>
      <p:ext uri="{BB962C8B-B14F-4D97-AF65-F5344CB8AC3E}">
        <p14:creationId xmlns:p14="http://schemas.microsoft.com/office/powerpoint/2010/main" val="418274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40179"/>
            <a:ext cx="8197114" cy="2857565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298001"/>
            <a:ext cx="8184662" cy="308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3" y="-9622"/>
            <a:ext cx="9144003" cy="835122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MinersDigDeep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4667692"/>
            <a:ext cx="9144000" cy="532958"/>
          </a:xfrm>
          <a:prstGeom prst="rect">
            <a:avLst/>
          </a:prstGeom>
        </p:spPr>
      </p:pic>
      <p:pic>
        <p:nvPicPr>
          <p:cNvPr id="13" name="Picture 12" descr="DotPattern_309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926"/>
            <a:ext cx="2755900" cy="471201"/>
          </a:xfrm>
          <a:prstGeom prst="rect">
            <a:avLst/>
          </a:prstGeom>
        </p:spPr>
      </p:pic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957" y="350310"/>
            <a:ext cx="8370643" cy="34501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 b="0" i="0" baseline="0">
                <a:solidFill>
                  <a:schemeClr val="bg2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(ORGON SLAB MEDIUM 30 PT)</a:t>
            </a:r>
          </a:p>
        </p:txBody>
      </p:sp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302544"/>
            <a:ext cx="8076956" cy="301162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Light, 14)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3" y="-9622"/>
            <a:ext cx="9144003" cy="835122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MinersDigDeep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4667692"/>
            <a:ext cx="9099296" cy="707136"/>
          </a:xfrm>
          <a:prstGeom prst="rect">
            <a:avLst/>
          </a:prstGeom>
        </p:spPr>
      </p:pic>
      <p:pic>
        <p:nvPicPr>
          <p:cNvPr id="14" name="Picture 13" descr="DotPattern_309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926"/>
            <a:ext cx="2755900" cy="471201"/>
          </a:xfrm>
          <a:prstGeom prst="rect">
            <a:avLst/>
          </a:prstGeom>
        </p:spPr>
      </p:pic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957" y="350310"/>
            <a:ext cx="8370643" cy="34501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 b="0" i="0" baseline="0">
                <a:solidFill>
                  <a:schemeClr val="bg2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(ORGON SLAB MEDIUM 30 PT)</a:t>
            </a:r>
          </a:p>
        </p:txBody>
      </p:sp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4" y="1302544"/>
            <a:ext cx="8021637" cy="3324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5F83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3" y="-9622"/>
            <a:ext cx="9144003" cy="835122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inersDigDeep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4667692"/>
            <a:ext cx="9099296" cy="707136"/>
          </a:xfrm>
          <a:prstGeom prst="rect">
            <a:avLst/>
          </a:prstGeom>
        </p:spPr>
      </p:pic>
      <p:pic>
        <p:nvPicPr>
          <p:cNvPr id="15" name="Picture 14" descr="DotPattern_309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926"/>
            <a:ext cx="2755900" cy="471201"/>
          </a:xfrm>
          <a:prstGeom prst="rect">
            <a:avLst/>
          </a:prstGeom>
        </p:spPr>
      </p:pic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957" y="350310"/>
            <a:ext cx="8370643" cy="34501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 b="0" i="0" baseline="0">
                <a:solidFill>
                  <a:schemeClr val="bg2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(ORGON SLAB MEDIUM 30 PT)</a:t>
            </a:r>
          </a:p>
        </p:txBody>
      </p:sp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3" y="-9622"/>
            <a:ext cx="9144003" cy="835122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9E2F"/>
              </a:solidFill>
            </a:endParaRPr>
          </a:p>
        </p:txBody>
      </p:sp>
      <p:pic>
        <p:nvPicPr>
          <p:cNvPr id="13" name="Picture 12" descr="DotPattern_309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927"/>
            <a:ext cx="2724150" cy="621030"/>
          </a:xfrm>
          <a:prstGeom prst="rect">
            <a:avLst/>
          </a:prstGeom>
        </p:spPr>
      </p:pic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957" y="350310"/>
            <a:ext cx="8370643" cy="34501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 b="0" i="0" baseline="0">
                <a:solidFill>
                  <a:schemeClr val="bg2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(ORGON SLAB MEDIUM 30 PT)</a:t>
            </a:r>
          </a:p>
        </p:txBody>
      </p:sp>
    </p:spTree>
    <p:extLst>
      <p:ext uri="{BB962C8B-B14F-4D97-AF65-F5344CB8AC3E}">
        <p14:creationId xmlns:p14="http://schemas.microsoft.com/office/powerpoint/2010/main" val="302950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40179"/>
            <a:ext cx="8197114" cy="2857565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298001"/>
            <a:ext cx="8184662" cy="308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3" y="-9622"/>
            <a:ext cx="9144003" cy="835122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9E2F"/>
              </a:solidFill>
            </a:endParaRPr>
          </a:p>
        </p:txBody>
      </p:sp>
      <p:pic>
        <p:nvPicPr>
          <p:cNvPr id="14" name="Picture 13" descr="DotPattern_309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927"/>
            <a:ext cx="2724150" cy="621030"/>
          </a:xfrm>
          <a:prstGeom prst="rect">
            <a:avLst/>
          </a:prstGeom>
        </p:spPr>
      </p:pic>
      <p:sp>
        <p:nvSpPr>
          <p:cNvPr id="1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957" y="350310"/>
            <a:ext cx="8370643" cy="34501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 b="0" i="0" baseline="0">
                <a:solidFill>
                  <a:schemeClr val="bg2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(ORGON SLAB MEDIUM 30 PT)</a:t>
            </a:r>
          </a:p>
        </p:txBody>
      </p:sp>
    </p:spTree>
    <p:extLst>
      <p:ext uri="{BB962C8B-B14F-4D97-AF65-F5344CB8AC3E}">
        <p14:creationId xmlns:p14="http://schemas.microsoft.com/office/powerpoint/2010/main" val="55826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302544"/>
            <a:ext cx="8196210" cy="301162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Sans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Sans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Sans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Sans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Sans Light, 14)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3" y="-9622"/>
            <a:ext cx="9144003" cy="835122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9E2F"/>
              </a:solidFill>
            </a:endParaRPr>
          </a:p>
        </p:txBody>
      </p:sp>
      <p:pic>
        <p:nvPicPr>
          <p:cNvPr id="14" name="Picture 13" descr="DotPattern_309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927"/>
            <a:ext cx="2724150" cy="621030"/>
          </a:xfrm>
          <a:prstGeom prst="rect">
            <a:avLst/>
          </a:prstGeom>
        </p:spPr>
      </p:pic>
      <p:sp>
        <p:nvSpPr>
          <p:cNvPr id="1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957" y="350310"/>
            <a:ext cx="8370643" cy="34501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 b="0" i="0" baseline="0">
                <a:solidFill>
                  <a:schemeClr val="bg2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(ORGON SLAB MEDIUM 30 PT)</a:t>
            </a:r>
          </a:p>
        </p:txBody>
      </p:sp>
    </p:spTree>
    <p:extLst>
      <p:ext uri="{BB962C8B-B14F-4D97-AF65-F5344CB8AC3E}">
        <p14:creationId xmlns:p14="http://schemas.microsoft.com/office/powerpoint/2010/main" val="80695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4" y="1302544"/>
            <a:ext cx="8021637" cy="3324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-3" y="-9622"/>
            <a:ext cx="9144003" cy="835122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9E2F"/>
              </a:solidFill>
            </a:endParaRPr>
          </a:p>
        </p:txBody>
      </p:sp>
      <p:pic>
        <p:nvPicPr>
          <p:cNvPr id="15" name="Picture 14" descr="DotPattern_309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927"/>
            <a:ext cx="2724150" cy="621030"/>
          </a:xfrm>
          <a:prstGeom prst="rect">
            <a:avLst/>
          </a:prstGeom>
        </p:spPr>
      </p:pic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957" y="350310"/>
            <a:ext cx="8370643" cy="34501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 b="0" i="0" baseline="0">
                <a:solidFill>
                  <a:schemeClr val="bg2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(ORGON SLAB MEDIUM 30 PT)</a:t>
            </a:r>
          </a:p>
        </p:txBody>
      </p:sp>
    </p:spTree>
    <p:extLst>
      <p:ext uri="{BB962C8B-B14F-4D97-AF65-F5344CB8AC3E}">
        <p14:creationId xmlns:p14="http://schemas.microsoft.com/office/powerpoint/2010/main" val="272401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4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2" r:id="rId2"/>
    <p:sldLayoutId id="2147483655" r:id="rId3"/>
    <p:sldLayoutId id="2147483656" r:id="rId4"/>
    <p:sldLayoutId id="2147483657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7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3957" y="629709"/>
            <a:ext cx="4497144" cy="108796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Exit Counseling for Graduating Students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0" y="3705785"/>
            <a:ext cx="1447800" cy="117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9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80721" y="985106"/>
            <a:ext cx="8197114" cy="2857565"/>
          </a:xfrm>
        </p:spPr>
        <p:txBody>
          <a:bodyPr/>
          <a:lstStyle/>
          <a:p>
            <a:r>
              <a:rPr lang="en-US" sz="1800" dirty="0"/>
              <a:t>Do you have a budget?</a:t>
            </a:r>
          </a:p>
          <a:p>
            <a:pPr lvl="1"/>
            <a:r>
              <a:rPr lang="en-US" sz="1500" dirty="0"/>
              <a:t>Following a budget helps you weigh your income with your expenses</a:t>
            </a:r>
          </a:p>
          <a:p>
            <a:pPr lvl="1"/>
            <a:r>
              <a:rPr lang="en-US" sz="1500" dirty="0"/>
              <a:t>Tips on how to stick with a budget:</a:t>
            </a:r>
          </a:p>
          <a:p>
            <a:pPr lvl="2"/>
            <a:r>
              <a:rPr lang="en-US" sz="1350" dirty="0"/>
              <a:t>Learn to say “no”</a:t>
            </a:r>
          </a:p>
          <a:p>
            <a:pPr lvl="2"/>
            <a:r>
              <a:rPr lang="en-US" sz="1350" dirty="0"/>
              <a:t>Avoid overspending on food</a:t>
            </a:r>
          </a:p>
          <a:p>
            <a:pPr lvl="2"/>
            <a:r>
              <a:rPr lang="en-US" sz="1350" dirty="0"/>
              <a:t>Be smart with credit cards</a:t>
            </a:r>
          </a:p>
          <a:p>
            <a:pPr marL="342900" lvl="1" indent="0">
              <a:buNone/>
            </a:pPr>
            <a:endParaRPr lang="en-US" sz="150" dirty="0"/>
          </a:p>
          <a:p>
            <a:r>
              <a:rPr lang="en-US" sz="1800" dirty="0"/>
              <a:t>Are you responsible with credit cards?</a:t>
            </a:r>
          </a:p>
          <a:p>
            <a:pPr lvl="1"/>
            <a:r>
              <a:rPr lang="en-US" sz="1500" dirty="0"/>
              <a:t>Avoid credit card debt at all costs</a:t>
            </a:r>
          </a:p>
          <a:p>
            <a:pPr lvl="1"/>
            <a:r>
              <a:rPr lang="en-US" sz="1500" dirty="0"/>
              <a:t>Do not use all your available credit</a:t>
            </a:r>
          </a:p>
          <a:p>
            <a:pPr lvl="2"/>
            <a:r>
              <a:rPr lang="en-US" sz="1350" dirty="0"/>
              <a:t>You want to keep your “credit utilization” low</a:t>
            </a:r>
          </a:p>
          <a:p>
            <a:pPr lvl="1"/>
            <a:r>
              <a:rPr lang="en-US" sz="1500" dirty="0"/>
              <a:t>Pay your balance in full every month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Managing Your Money</a:t>
            </a:r>
          </a:p>
        </p:txBody>
      </p:sp>
      <p:pic>
        <p:nvPicPr>
          <p:cNvPr id="5" name="Content Placeholder 4" descr="keys-secur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9790" y="1851553"/>
            <a:ext cx="2556971" cy="256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80721" y="992034"/>
            <a:ext cx="4787915" cy="3508233"/>
          </a:xfrm>
        </p:spPr>
        <p:txBody>
          <a:bodyPr/>
          <a:lstStyle/>
          <a:p>
            <a:r>
              <a:rPr lang="en-US" sz="1800" dirty="0"/>
              <a:t>Know how much money you have coming in</a:t>
            </a:r>
          </a:p>
          <a:p>
            <a:r>
              <a:rPr lang="en-US" sz="1800" dirty="0"/>
              <a:t>Track your expenses for one month</a:t>
            </a:r>
          </a:p>
          <a:p>
            <a:pPr lvl="1"/>
            <a:r>
              <a:rPr lang="en-US" sz="1500" dirty="0"/>
              <a:t>Figure out the necessities versus things you want</a:t>
            </a:r>
          </a:p>
          <a:p>
            <a:pPr lvl="1"/>
            <a:r>
              <a:rPr lang="en-US" sz="1500" b="1" dirty="0"/>
              <a:t>Prioritize your spending</a:t>
            </a:r>
            <a:endParaRPr lang="en-US" sz="1500" dirty="0"/>
          </a:p>
          <a:p>
            <a:pPr lvl="2"/>
            <a:r>
              <a:rPr lang="en-US" sz="1350" dirty="0"/>
              <a:t>Groceries versus Starbucks</a:t>
            </a:r>
          </a:p>
          <a:p>
            <a:pPr lvl="2"/>
            <a:r>
              <a:rPr lang="en-US" sz="1350" dirty="0"/>
              <a:t>Rent versus new shoes</a:t>
            </a:r>
          </a:p>
          <a:p>
            <a:r>
              <a:rPr lang="en-US" sz="1800" dirty="0"/>
              <a:t>Adjust spending as needed</a:t>
            </a:r>
          </a:p>
          <a:p>
            <a:r>
              <a:rPr lang="en-US" sz="1800" dirty="0"/>
              <a:t>Be realistic and give it time</a:t>
            </a:r>
          </a:p>
          <a:p>
            <a:r>
              <a:rPr lang="en-US" sz="1800" dirty="0"/>
              <a:t>Don’t forget to include savings and retirement contributions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Simple steps to create a budget</a:t>
            </a:r>
          </a:p>
        </p:txBody>
      </p:sp>
      <p:pic>
        <p:nvPicPr>
          <p:cNvPr id="6" name="Content Placeholder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" b="11893"/>
          <a:stretch/>
        </p:blipFill>
        <p:spPr>
          <a:xfrm>
            <a:off x="5654506" y="883747"/>
            <a:ext cx="3314700" cy="361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38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3957" y="998592"/>
            <a:ext cx="2859825" cy="1474076"/>
          </a:xfrm>
        </p:spPr>
        <p:txBody>
          <a:bodyPr/>
          <a:lstStyle/>
          <a:p>
            <a:pPr marL="76199" indent="0" defTabSz="34290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" b="1" u="sng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Mvelopes</a:t>
            </a:r>
          </a:p>
          <a:p>
            <a:pPr marL="571486" lvl="1" indent="0" defTabSz="342900">
              <a:spcBef>
                <a:spcPts val="0"/>
              </a:spcBef>
              <a:buClr>
                <a:srgbClr val="212121"/>
              </a:buClr>
              <a:buSzPct val="100000"/>
              <a:buNone/>
            </a:pPr>
            <a:r>
              <a:rPr lang="en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Sync to accounts</a:t>
            </a:r>
          </a:p>
          <a:p>
            <a:pPr marL="571486" lvl="1" indent="0" defTabSz="342900">
              <a:spcBef>
                <a:spcPts val="0"/>
              </a:spcBef>
              <a:buClr>
                <a:srgbClr val="212121"/>
              </a:buClr>
              <a:buSzPct val="100000"/>
              <a:buNone/>
            </a:pPr>
            <a:r>
              <a:rPr lang="en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Budget first</a:t>
            </a:r>
          </a:p>
          <a:p>
            <a:pPr marL="571486" lvl="1" indent="0" defTabSz="342900">
              <a:spcBef>
                <a:spcPts val="0"/>
              </a:spcBef>
              <a:buClr>
                <a:srgbClr val="212121"/>
              </a:buClr>
              <a:buSzPct val="100000"/>
              <a:buNone/>
            </a:pPr>
            <a:r>
              <a:rPr lang="en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Envelope second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Budgeting in the palm of your hand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957" y="2382336"/>
            <a:ext cx="32582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380990" defTabSz="342900">
              <a:buClr>
                <a:srgbClr val="000000"/>
              </a:buClr>
              <a:buSzPct val="100000"/>
            </a:pPr>
            <a:r>
              <a:rPr lang="en" sz="2400" b="1" u="sng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Pocket Expense</a:t>
            </a:r>
          </a:p>
          <a:p>
            <a:pPr marL="914378" lvl="1" indent="-342892" defTabSz="342900">
              <a:buClr>
                <a:srgbClr val="212121"/>
              </a:buClr>
              <a:buSzPct val="100000"/>
            </a:pPr>
            <a:r>
              <a:rPr lang="en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Visual spending report</a:t>
            </a:r>
          </a:p>
          <a:p>
            <a:pPr marL="914378" lvl="1" indent="-342892" defTabSz="342900">
              <a:buClr>
                <a:srgbClr val="212121"/>
              </a:buClr>
              <a:buSzPct val="100000"/>
            </a:pPr>
            <a:r>
              <a:rPr lang="en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Add multiple accounts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957" y="3581400"/>
            <a:ext cx="26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380990" defTabSz="342900">
              <a:buClr>
                <a:srgbClr val="000000"/>
              </a:buClr>
              <a:buSzPct val="100000"/>
            </a:pPr>
            <a:r>
              <a:rPr lang="en" sz="2400" b="1" u="sng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Birdy</a:t>
            </a:r>
          </a:p>
          <a:p>
            <a:pPr marL="914378" lvl="1" indent="-342892" defTabSz="342900">
              <a:buClr>
                <a:srgbClr val="000000"/>
              </a:buClr>
              <a:buSzPct val="100000"/>
            </a:pPr>
            <a:r>
              <a:rPr lang="en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Reply to email</a:t>
            </a:r>
          </a:p>
          <a:p>
            <a:pPr marL="914378" lvl="1" indent="-342892" defTabSz="342900">
              <a:buClr>
                <a:srgbClr val="000000"/>
              </a:buClr>
              <a:buSzPct val="100000"/>
            </a:pPr>
            <a:r>
              <a:rPr lang="en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Pie chart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68454" y="998592"/>
            <a:ext cx="323734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297" indent="0" defTabSz="34290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" sz="2400" b="1" u="sng" dirty="0">
                <a:solidFill>
                  <a:srgbClr val="000000"/>
                </a:solidFill>
                <a:latin typeface="Century Gothic" panose="020B0502020202020204"/>
              </a:rPr>
              <a:t>BillGuard</a:t>
            </a:r>
          </a:p>
          <a:p>
            <a:pPr marL="571486" lvl="1" indent="0" defTabSz="34290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" b="1" dirty="0">
                <a:solidFill>
                  <a:srgbClr val="000000"/>
                </a:solidFill>
                <a:latin typeface="Century Gothic" panose="020B0502020202020204"/>
              </a:rPr>
              <a:t>Track spending habits</a:t>
            </a:r>
          </a:p>
          <a:p>
            <a:pPr marL="571486" lvl="1" indent="0" defTabSz="34290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" b="1" dirty="0">
                <a:solidFill>
                  <a:srgbClr val="000000"/>
                </a:solidFill>
                <a:latin typeface="Century Gothic" panose="020B0502020202020204"/>
              </a:rPr>
              <a:t>Fraud protection</a:t>
            </a:r>
          </a:p>
          <a:p>
            <a:pPr marL="571486" lvl="1" indent="0" defTabSz="34290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" b="1" dirty="0">
                <a:solidFill>
                  <a:srgbClr val="000000"/>
                </a:solidFill>
                <a:latin typeface="Century Gothic" panose="020B0502020202020204"/>
              </a:rPr>
              <a:t>Swipe right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68454" y="2334168"/>
            <a:ext cx="314498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342892" defTabSz="342900">
              <a:buClr>
                <a:srgbClr val="000000"/>
              </a:buClr>
              <a:buSzPct val="100000"/>
            </a:pPr>
            <a:r>
              <a:rPr lang="en" sz="2400" b="1" u="sng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Mint.com</a:t>
            </a:r>
          </a:p>
          <a:p>
            <a:pPr marL="914378" lvl="1" indent="-342892" defTabSz="342900">
              <a:buClr>
                <a:srgbClr val="000000"/>
              </a:buClr>
              <a:buSzPct val="100000"/>
            </a:pPr>
            <a:r>
              <a:rPr lang="en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Spending &amp; saving</a:t>
            </a:r>
          </a:p>
          <a:p>
            <a:pPr marL="914378" lvl="1" indent="-342892" defTabSz="342900">
              <a:buClr>
                <a:srgbClr val="000000"/>
              </a:buClr>
              <a:buSzPct val="100000"/>
            </a:pPr>
            <a:r>
              <a:rPr lang="en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Budget &amp; earnings</a:t>
            </a:r>
          </a:p>
          <a:p>
            <a:pPr marL="914378" lvl="1" indent="-342892" defTabSz="342900">
              <a:buClr>
                <a:srgbClr val="000000"/>
              </a:buClr>
              <a:buSzPct val="100000"/>
            </a:pPr>
            <a:r>
              <a:rPr lang="en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401(k), IRA, savings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8454" y="3669744"/>
            <a:ext cx="3542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380990" defTabSz="342900">
              <a:buClr>
                <a:srgbClr val="000000"/>
              </a:buClr>
              <a:buSzPct val="100000"/>
            </a:pPr>
            <a:r>
              <a:rPr lang="en" sz="2400" b="1" u="sng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EveryDollar</a:t>
            </a:r>
          </a:p>
          <a:p>
            <a:pPr marL="914378" lvl="1" indent="-342892" defTabSz="342900">
              <a:buClr>
                <a:srgbClr val="000000"/>
              </a:buClr>
              <a:buSzPct val="100000"/>
            </a:pPr>
            <a:r>
              <a:rPr lang="en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Budgetting tool</a:t>
            </a:r>
          </a:p>
          <a:p>
            <a:pPr marL="914378" lvl="1" indent="-342892" defTabSz="342900">
              <a:buClr>
                <a:srgbClr val="000000"/>
              </a:buClr>
              <a:buSzPct val="100000"/>
            </a:pPr>
            <a:r>
              <a:rPr lang="en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Link multiple accounts</a:t>
            </a:r>
          </a:p>
        </p:txBody>
      </p:sp>
    </p:spTree>
    <p:extLst>
      <p:ext uri="{BB962C8B-B14F-4D97-AF65-F5344CB8AC3E}">
        <p14:creationId xmlns:p14="http://schemas.microsoft.com/office/powerpoint/2010/main" val="228091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72037" y="915423"/>
            <a:ext cx="6228788" cy="38140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Your credit score is what lenders use to determine whether or not to extend credit to you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Think of your credit score like your GPA</a:t>
            </a:r>
          </a:p>
          <a:p>
            <a:pPr lvl="1">
              <a:spcBef>
                <a:spcPts val="0"/>
              </a:spcBef>
            </a:pPr>
            <a:endParaRPr lang="en-US" sz="300" dirty="0"/>
          </a:p>
          <a:p>
            <a:pPr>
              <a:spcBef>
                <a:spcPts val="0"/>
              </a:spcBef>
            </a:pPr>
            <a:r>
              <a:rPr lang="en-US" sz="1800" dirty="0"/>
              <a:t>Your credit report summarizes your existing and past lines of credit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Think of your credit report like your transcript</a:t>
            </a:r>
          </a:p>
          <a:p>
            <a:pPr>
              <a:spcBef>
                <a:spcPts val="0"/>
              </a:spcBef>
            </a:pPr>
            <a:endParaRPr lang="en-US" sz="300" dirty="0"/>
          </a:p>
          <a:p>
            <a:pPr>
              <a:spcBef>
                <a:spcPts val="0"/>
              </a:spcBef>
            </a:pPr>
            <a:r>
              <a:rPr lang="en-US" sz="1800" dirty="0"/>
              <a:t>Have you checked your credit report?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Everyone can check their credit report once every 12 months, free of charge at </a:t>
            </a:r>
            <a:r>
              <a:rPr lang="en-US" sz="1600" b="1" dirty="0"/>
              <a:t>Annualcreditreport.com 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Don’t request all 3 at the same time</a:t>
            </a:r>
          </a:p>
          <a:p>
            <a:pPr lvl="1">
              <a:spcBef>
                <a:spcPts val="0"/>
              </a:spcBef>
            </a:pPr>
            <a:endParaRPr lang="en-US" sz="300" dirty="0"/>
          </a:p>
          <a:p>
            <a:pPr>
              <a:spcBef>
                <a:spcPts val="0"/>
              </a:spcBef>
            </a:pPr>
            <a:r>
              <a:rPr lang="en-US" sz="1800" dirty="0"/>
              <a:t>Tips for improving your credit score: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Pay your bills on time and pay off debt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Keep credit card balances low and don’t sign up for any more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What is a credit score/report?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63" y="1325073"/>
            <a:ext cx="2638017" cy="299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48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80721" y="929688"/>
            <a:ext cx="7770799" cy="4127221"/>
          </a:xfrm>
        </p:spPr>
        <p:txBody>
          <a:bodyPr/>
          <a:lstStyle/>
          <a:p>
            <a:r>
              <a:rPr lang="en-US" sz="1600" dirty="0"/>
              <a:t>Student loans are reported within 90 days of disbursement to the 3 major credit bureaus </a:t>
            </a:r>
          </a:p>
          <a:p>
            <a:pPr lvl="1"/>
            <a:r>
              <a:rPr lang="en-US" sz="1600" dirty="0"/>
              <a:t>Until the borrower goes into repayment, the status is reported as “open/in good standing” on your credit report</a:t>
            </a:r>
          </a:p>
          <a:p>
            <a:pPr lvl="1"/>
            <a:r>
              <a:rPr lang="en-US" sz="1600" dirty="0"/>
              <a:t>Once a borrower enters repayment, the monthly payment amount is reported</a:t>
            </a:r>
          </a:p>
          <a:p>
            <a:pPr marL="342900" lvl="1" indent="0">
              <a:buNone/>
            </a:pPr>
            <a:endParaRPr lang="en-US" sz="200" dirty="0"/>
          </a:p>
          <a:p>
            <a:r>
              <a:rPr lang="en-US" sz="1600" dirty="0"/>
              <a:t>Late payments can negatively impact credit</a:t>
            </a:r>
          </a:p>
          <a:p>
            <a:pPr marL="0" indent="0">
              <a:buNone/>
            </a:pPr>
            <a:endParaRPr lang="en-US" sz="200" dirty="0"/>
          </a:p>
          <a:p>
            <a:r>
              <a:rPr lang="en-US" sz="1800" dirty="0"/>
              <a:t>A student loan is considered delinquent 30 days after the due date</a:t>
            </a:r>
          </a:p>
          <a:p>
            <a:pPr lvl="1"/>
            <a:r>
              <a:rPr lang="en-US" sz="1600" dirty="0"/>
              <a:t>Delinquent status will remain on your credit report for 7 years</a:t>
            </a:r>
          </a:p>
          <a:p>
            <a:pPr lvl="1"/>
            <a:r>
              <a:rPr lang="en-US" sz="1600" dirty="0"/>
              <a:t>Loan servicers do not wait around for the borrower to reach out to them</a:t>
            </a:r>
          </a:p>
          <a:p>
            <a:pPr marL="342900" lvl="1" indent="0">
              <a:buNone/>
            </a:pPr>
            <a:endParaRPr lang="en-US" sz="200" dirty="0"/>
          </a:p>
          <a:p>
            <a:r>
              <a:rPr lang="en-US" sz="1800" dirty="0"/>
              <a:t>Your credit report indicates your repayment period and should include all your education loans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200" dirty="0"/>
              <a:t>Ways Student Loans Impact 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55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80721" y="860415"/>
            <a:ext cx="8197114" cy="4283085"/>
          </a:xfrm>
        </p:spPr>
        <p:txBody>
          <a:bodyPr/>
          <a:lstStyle/>
          <a:p>
            <a:r>
              <a:rPr lang="en-US" sz="1600" dirty="0"/>
              <a:t>Avoid delinquency- contact your loan servicer BEFORE you miss a payment on your federal student loan</a:t>
            </a:r>
          </a:p>
          <a:p>
            <a:pPr lvl="1"/>
            <a:r>
              <a:rPr lang="en-US" sz="1400" dirty="0"/>
              <a:t>You will </a:t>
            </a:r>
            <a:r>
              <a:rPr lang="en-US" sz="1400" b="1" dirty="0"/>
              <a:t>default</a:t>
            </a:r>
            <a:r>
              <a:rPr lang="en-US" sz="1400" dirty="0"/>
              <a:t> if you have not made a payment in 270 days (which can result in serious legal consequences)</a:t>
            </a:r>
          </a:p>
          <a:p>
            <a:pPr marL="0" indent="0">
              <a:buNone/>
            </a:pPr>
            <a:endParaRPr lang="en-US" sz="100" dirty="0"/>
          </a:p>
          <a:p>
            <a:r>
              <a:rPr lang="en-US" sz="1600" dirty="0"/>
              <a:t>1. Consider switching repayment plans</a:t>
            </a:r>
          </a:p>
          <a:p>
            <a:pPr lvl="1"/>
            <a:r>
              <a:rPr lang="en-US" sz="1400" dirty="0"/>
              <a:t>Don’t forget to ask about plans based on your income or loan forgiveness options</a:t>
            </a:r>
          </a:p>
          <a:p>
            <a:endParaRPr lang="en-US" sz="100" dirty="0"/>
          </a:p>
          <a:p>
            <a:r>
              <a:rPr lang="en-US" sz="1600" dirty="0"/>
              <a:t>2. Consolidation- the result is a single monthly payment instead of multiple payments to different servicers</a:t>
            </a:r>
          </a:p>
          <a:p>
            <a:pPr lvl="1"/>
            <a:r>
              <a:rPr lang="en-US" sz="1400" dirty="0"/>
              <a:t>This could lower your payments but increase the period of time you have to repay (costing more in the long run)</a:t>
            </a:r>
          </a:p>
          <a:p>
            <a:pPr marL="342900" lvl="1" indent="0">
              <a:buNone/>
            </a:pPr>
            <a:endParaRPr lang="en-US" sz="100" dirty="0"/>
          </a:p>
          <a:p>
            <a:r>
              <a:rPr lang="en-US" sz="1600" dirty="0"/>
              <a:t>3. Request a deferment or forbearance to temporarily postpone your payments</a:t>
            </a:r>
          </a:p>
          <a:p>
            <a:pPr lvl="1"/>
            <a:r>
              <a:rPr lang="en-US" sz="1400" dirty="0"/>
              <a:t>Deferment= interest does not accrue       Forbearance= interest will continue to accrue</a:t>
            </a:r>
          </a:p>
          <a:p>
            <a:pPr marL="0" indent="0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1400" dirty="0"/>
              <a:t>Deferments and forbearance </a:t>
            </a:r>
            <a:r>
              <a:rPr lang="en-US" sz="1400" b="1" dirty="0"/>
              <a:t>do not</a:t>
            </a:r>
            <a:r>
              <a:rPr lang="en-US" sz="1400" dirty="0"/>
              <a:t> negatively impact your credit report</a:t>
            </a:r>
            <a:endParaRPr lang="en-US" sz="11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Having a difficult time making payments?</a:t>
            </a:r>
          </a:p>
        </p:txBody>
      </p:sp>
    </p:spTree>
    <p:extLst>
      <p:ext uri="{BB962C8B-B14F-4D97-AF65-F5344CB8AC3E}">
        <p14:creationId xmlns:p14="http://schemas.microsoft.com/office/powerpoint/2010/main" val="3237428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3957" y="895052"/>
            <a:ext cx="6109639" cy="2857565"/>
          </a:xfrm>
        </p:spPr>
        <p:txBody>
          <a:bodyPr/>
          <a:lstStyle/>
          <a:p>
            <a:r>
              <a:rPr lang="en-US" sz="1800" dirty="0"/>
              <a:t>Public Service Loan Forgiveness (PSLF)</a:t>
            </a:r>
          </a:p>
          <a:p>
            <a:pPr lvl="1"/>
            <a:r>
              <a:rPr lang="en-US" sz="1425" dirty="0"/>
              <a:t>May qualify after making 120 qualifying monthly payments while working full time for a qualifying employer</a:t>
            </a:r>
          </a:p>
          <a:p>
            <a:pPr lvl="2"/>
            <a:r>
              <a:rPr lang="en-US" sz="1275" dirty="0"/>
              <a:t>Government organization</a:t>
            </a:r>
          </a:p>
          <a:p>
            <a:pPr lvl="2"/>
            <a:r>
              <a:rPr lang="en-US" sz="1275" dirty="0"/>
              <a:t>Peace Corps or AmeriCorps</a:t>
            </a:r>
          </a:p>
          <a:p>
            <a:pPr lvl="2"/>
            <a:r>
              <a:rPr lang="en-US" sz="1275" dirty="0"/>
              <a:t>A not-for-profit, tax exempt organization</a:t>
            </a:r>
          </a:p>
          <a:p>
            <a:pPr lvl="2"/>
            <a:r>
              <a:rPr lang="en-US" sz="1275" dirty="0"/>
              <a:t>A private, not-for-profit organization</a:t>
            </a:r>
          </a:p>
          <a:p>
            <a:pPr marL="342900" lvl="1" indent="0">
              <a:buNone/>
            </a:pPr>
            <a:endParaRPr lang="en-US" sz="300" dirty="0"/>
          </a:p>
          <a:p>
            <a:r>
              <a:rPr lang="en-US" sz="1800" dirty="0"/>
              <a:t>Teacher Loan Forgiveness</a:t>
            </a:r>
          </a:p>
          <a:p>
            <a:pPr lvl="1"/>
            <a:r>
              <a:rPr lang="en-US" sz="1275" dirty="0"/>
              <a:t>Teach full-time for 5 complete, consecutive years in certain schools/agencies that serve low-income families</a:t>
            </a:r>
          </a:p>
          <a:p>
            <a:pPr marL="342900" lvl="1" indent="0">
              <a:buNone/>
            </a:pPr>
            <a:endParaRPr lang="en-US" sz="300" dirty="0"/>
          </a:p>
          <a:p>
            <a:r>
              <a:rPr lang="en-US" sz="1950" dirty="0"/>
              <a:t>Loan Supplements and Educational Awards</a:t>
            </a:r>
          </a:p>
          <a:p>
            <a:pPr lvl="1"/>
            <a:r>
              <a:rPr lang="en-US" sz="1275" dirty="0"/>
              <a:t>AmeriCorps</a:t>
            </a:r>
          </a:p>
          <a:p>
            <a:pPr lvl="1"/>
            <a:r>
              <a:rPr lang="en-US" sz="1275" dirty="0"/>
              <a:t>Peace Corps</a:t>
            </a:r>
          </a:p>
          <a:p>
            <a:pPr lvl="1"/>
            <a:r>
              <a:rPr lang="en-US" sz="1275" dirty="0"/>
              <a:t>TEACH for America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Loan Forgiveness Options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2" y="1673766"/>
            <a:ext cx="2743438" cy="22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53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80721" y="867343"/>
            <a:ext cx="8197114" cy="3732366"/>
          </a:xfrm>
        </p:spPr>
        <p:txBody>
          <a:bodyPr/>
          <a:lstStyle/>
          <a:p>
            <a:r>
              <a:rPr lang="en-US" sz="1800" dirty="0"/>
              <a:t>Go to StudentAid.gov to complete exit counseling</a:t>
            </a:r>
          </a:p>
          <a:p>
            <a:r>
              <a:rPr lang="en-US" sz="1800" dirty="0"/>
              <a:t>It will take 20-30 minutes and must be completed in a single session</a:t>
            </a:r>
          </a:p>
          <a:p>
            <a:pPr marL="0" indent="0">
              <a:buNone/>
            </a:pPr>
            <a:endParaRPr lang="en-US" sz="300" dirty="0"/>
          </a:p>
          <a:p>
            <a:r>
              <a:rPr lang="en-US" sz="1800" dirty="0"/>
              <a:t>Know the following information in order to complete exit counseling: </a:t>
            </a:r>
          </a:p>
          <a:p>
            <a:pPr lvl="1"/>
            <a:r>
              <a:rPr lang="en-US" sz="1400" dirty="0"/>
              <a:t>FSA ID (FAFSA login)</a:t>
            </a:r>
          </a:p>
          <a:p>
            <a:pPr lvl="1"/>
            <a:r>
              <a:rPr lang="en-US" sz="1400" dirty="0"/>
              <a:t>Social Security Number </a:t>
            </a:r>
          </a:p>
          <a:p>
            <a:pPr lvl="1"/>
            <a:r>
              <a:rPr lang="en-US" sz="1400" dirty="0"/>
              <a:t>Driver’s License number </a:t>
            </a:r>
          </a:p>
          <a:p>
            <a:pPr lvl="1"/>
            <a:r>
              <a:rPr lang="en-US" sz="1400" dirty="0"/>
              <a:t>Contact information for next of kin (nearest relative) </a:t>
            </a:r>
          </a:p>
          <a:p>
            <a:pPr lvl="1"/>
            <a:r>
              <a:rPr lang="en-US" sz="1400" dirty="0"/>
              <a:t>Contact information for at least two references </a:t>
            </a:r>
          </a:p>
          <a:p>
            <a:pPr lvl="1"/>
            <a:r>
              <a:rPr lang="en-US" sz="1400" dirty="0"/>
              <a:t>Future employer address/phone </a:t>
            </a:r>
          </a:p>
          <a:p>
            <a:endParaRPr lang="en-US" sz="2000" dirty="0"/>
          </a:p>
          <a:p>
            <a:pPr marL="0" indent="0" algn="ctr">
              <a:buNone/>
            </a:pPr>
            <a:r>
              <a:rPr lang="en-US" sz="1600" dirty="0"/>
              <a:t>Note: You may not list the same person as both your Next of Kin and a Reference</a:t>
            </a:r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200" dirty="0"/>
              <a:t>What do I need in order to complete exit counseling?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60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200" dirty="0"/>
              <a:t>Studentaid.gov: Exit Counseling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39" y="867343"/>
            <a:ext cx="7644277" cy="373236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48495" y="1591977"/>
            <a:ext cx="828881" cy="427597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86173" y="1047065"/>
            <a:ext cx="828881" cy="427597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50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200" dirty="0"/>
              <a:t>SFA.mst.edu: Repaying Student Loans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93" y="861772"/>
            <a:ext cx="6102147" cy="352046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38515" y="1343093"/>
            <a:ext cx="685951" cy="294933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2607" y="1585399"/>
            <a:ext cx="1684075" cy="1578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90774" y="867343"/>
            <a:ext cx="2907661" cy="3732366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sfa.mst.edu/financial-aid/loans/loan-repayment/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Go to sfa.mst.edu</a:t>
            </a:r>
          </a:p>
          <a:p>
            <a:pPr marL="0" indent="0">
              <a:buNone/>
            </a:pPr>
            <a:r>
              <a:rPr lang="en-US" sz="1400" dirty="0"/>
              <a:t>Select Financial Aid and Loans to get to the loans page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“Repay your student loans” will be in the right hand side to take to you this page.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The Exit Counseling portion will have a copy of this presentation, and additional resources for exit counseling</a:t>
            </a:r>
          </a:p>
        </p:txBody>
      </p:sp>
    </p:spTree>
    <p:extLst>
      <p:ext uri="{BB962C8B-B14F-4D97-AF65-F5344CB8AC3E}">
        <p14:creationId xmlns:p14="http://schemas.microsoft.com/office/powerpoint/2010/main" val="105158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80721" y="897779"/>
            <a:ext cx="8197114" cy="2857565"/>
          </a:xfrm>
        </p:spPr>
        <p:txBody>
          <a:bodyPr/>
          <a:lstStyle/>
          <a:p>
            <a:r>
              <a:rPr lang="en-US" sz="1800" dirty="0"/>
              <a:t>Federal regulations require all federal student loan borrowers to complete an exit loan counseling session shortly before graduating</a:t>
            </a:r>
          </a:p>
          <a:p>
            <a:pPr lvl="1"/>
            <a:r>
              <a:rPr lang="en-US" sz="1500" dirty="0"/>
              <a:t>Failure to complete exit counseling can result in a hold on records</a:t>
            </a:r>
          </a:p>
          <a:p>
            <a:pPr lvl="1"/>
            <a:endParaRPr lang="en-US" sz="150" dirty="0"/>
          </a:p>
          <a:p>
            <a:r>
              <a:rPr lang="en-US" sz="1800" dirty="0"/>
              <a:t>Exit counseling provides information on how to effectively manage student loan repayment</a:t>
            </a:r>
          </a:p>
          <a:p>
            <a:endParaRPr lang="en-US" sz="150" dirty="0"/>
          </a:p>
          <a:p>
            <a:r>
              <a:rPr lang="en-US" sz="1800" dirty="0"/>
              <a:t>There are 5 parts to Federal Student Aid exit counseling:</a:t>
            </a:r>
          </a:p>
          <a:p>
            <a:pPr lvl="1"/>
            <a:r>
              <a:rPr lang="en-US" sz="1500" b="1" dirty="0"/>
              <a:t>Understand Your Loans</a:t>
            </a:r>
            <a:r>
              <a:rPr lang="en-US" sz="1500" dirty="0"/>
              <a:t>- displays your loan balance</a:t>
            </a:r>
          </a:p>
          <a:p>
            <a:pPr lvl="1"/>
            <a:r>
              <a:rPr lang="en-US" sz="1500" b="1" dirty="0"/>
              <a:t>Plan to Repay</a:t>
            </a:r>
            <a:r>
              <a:rPr lang="en-US" sz="1500" dirty="0"/>
              <a:t>- tools to handle repayment</a:t>
            </a:r>
          </a:p>
          <a:p>
            <a:pPr lvl="1"/>
            <a:r>
              <a:rPr lang="en-US" sz="1500" b="1" dirty="0"/>
              <a:t>Avoid Default</a:t>
            </a:r>
            <a:r>
              <a:rPr lang="en-US" sz="1500" dirty="0"/>
              <a:t>- understand how to avoid delinquency and default</a:t>
            </a:r>
          </a:p>
          <a:p>
            <a:pPr lvl="1"/>
            <a:r>
              <a:rPr lang="en-US" sz="1500" b="1" dirty="0"/>
              <a:t>Finances: A Priority</a:t>
            </a:r>
            <a:r>
              <a:rPr lang="en-US" sz="1500" dirty="0"/>
              <a:t>- how to develop a sound financial plan</a:t>
            </a:r>
          </a:p>
          <a:p>
            <a:pPr lvl="1"/>
            <a:r>
              <a:rPr lang="en-US" sz="1500" b="1" dirty="0"/>
              <a:t>Repayment Information</a:t>
            </a:r>
            <a:r>
              <a:rPr lang="en-US" sz="1500" dirty="0"/>
              <a:t>- collects info about you, references, and preferred repayment plan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Why do I need to do exit counseling?</a:t>
            </a:r>
          </a:p>
        </p:txBody>
      </p:sp>
    </p:spTree>
    <p:extLst>
      <p:ext uri="{BB962C8B-B14F-4D97-AF65-F5344CB8AC3E}">
        <p14:creationId xmlns:p14="http://schemas.microsoft.com/office/powerpoint/2010/main" val="2506191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200" dirty="0"/>
              <a:t>Contact information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2607" y="1585399"/>
            <a:ext cx="1684075" cy="1578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341917" y="1392406"/>
            <a:ext cx="3772149" cy="3797142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/>
              <a:t>Student Financial Assistance</a:t>
            </a:r>
          </a:p>
          <a:p>
            <a:pPr marL="0" indent="0" algn="ctr">
              <a:buNone/>
            </a:pPr>
            <a:r>
              <a:rPr lang="en-US" sz="1400" dirty="0"/>
              <a:t>sfa.mst.edu</a:t>
            </a:r>
          </a:p>
          <a:p>
            <a:pPr marL="0" indent="0" algn="ctr">
              <a:buNone/>
            </a:pPr>
            <a:r>
              <a:rPr lang="en-US" sz="1400" dirty="0"/>
              <a:t>sfa@mst.edu</a:t>
            </a:r>
          </a:p>
          <a:p>
            <a:pPr marL="0" indent="0" algn="ctr">
              <a:buNone/>
            </a:pPr>
            <a:r>
              <a:rPr lang="en-US" sz="1400" dirty="0"/>
              <a:t>573-341-4282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/>
              <a:t>John Cook</a:t>
            </a:r>
          </a:p>
          <a:p>
            <a:pPr marL="0" indent="0" algn="ctr">
              <a:buNone/>
            </a:pPr>
            <a:r>
              <a:rPr lang="en-US" sz="1400" dirty="0"/>
              <a:t>Manager</a:t>
            </a:r>
          </a:p>
          <a:p>
            <a:pPr marL="0" indent="0" algn="ctr">
              <a:buNone/>
            </a:pPr>
            <a:r>
              <a:rPr lang="en-US" sz="1400" dirty="0"/>
              <a:t>jacook@mst.edu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01" y="1081410"/>
            <a:ext cx="2069246" cy="3104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57" y="1392406"/>
            <a:ext cx="2377120" cy="248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1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Congratulations!!!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A3CE8F-DDF0-4CE5-A4B1-D995F975B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711" y="842682"/>
            <a:ext cx="4300818" cy="430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9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4163" y="1074150"/>
            <a:ext cx="4168896" cy="3140749"/>
          </a:xfrm>
        </p:spPr>
        <p:txBody>
          <a:bodyPr/>
          <a:lstStyle/>
          <a:p>
            <a:r>
              <a:rPr lang="en-US" sz="1800" dirty="0"/>
              <a:t>StudentAid.gov is a federal website that utilizes your FSA ID (FAFSA login information) to display all your federal student loan information</a:t>
            </a:r>
          </a:p>
          <a:p>
            <a:pPr lvl="1"/>
            <a:r>
              <a:rPr lang="en-US" sz="1500" dirty="0"/>
              <a:t>StudentAid.gov does not display information about private student loans. For that information you will need to contact your private loan lender</a:t>
            </a:r>
          </a:p>
          <a:p>
            <a:pPr lvl="1"/>
            <a:r>
              <a:rPr lang="en-US" sz="1500" dirty="0"/>
              <a:t>Parent PLUS loan information will appear in your </a:t>
            </a:r>
            <a:r>
              <a:rPr lang="en-US" sz="1500" b="1" dirty="0"/>
              <a:t>parents’</a:t>
            </a:r>
            <a:r>
              <a:rPr lang="en-US" sz="1500" dirty="0"/>
              <a:t> StudentAid.gov account, not yours </a:t>
            </a:r>
          </a:p>
          <a:p>
            <a:pPr marL="342900" lvl="1" indent="0">
              <a:buNone/>
            </a:pPr>
            <a:endParaRPr lang="en-US" sz="15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National Student Loan Data System (NSLDS) – StudentAid.gov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t="9338" r="7354" b="11584"/>
          <a:stretch/>
        </p:blipFill>
        <p:spPr>
          <a:xfrm>
            <a:off x="4679278" y="1339138"/>
            <a:ext cx="4216765" cy="26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62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15471" y="1024847"/>
            <a:ext cx="4068044" cy="3417041"/>
          </a:xfrm>
        </p:spPr>
        <p:txBody>
          <a:bodyPr/>
          <a:lstStyle/>
          <a:p>
            <a:r>
              <a:rPr lang="en-US" sz="1800" dirty="0"/>
              <a:t>How to navigate Studentaid.gov:</a:t>
            </a:r>
          </a:p>
          <a:p>
            <a:pPr lvl="1"/>
            <a:r>
              <a:rPr lang="en-US" sz="1500" dirty="0"/>
              <a:t>Visit </a:t>
            </a:r>
            <a:r>
              <a:rPr lang="en-US" sz="1500" b="1" dirty="0"/>
              <a:t>studentaid.gov </a:t>
            </a:r>
            <a:r>
              <a:rPr lang="en-US" sz="1500" dirty="0"/>
              <a:t>and click on the “Log In” box.  </a:t>
            </a:r>
          </a:p>
          <a:p>
            <a:pPr lvl="1"/>
            <a:r>
              <a:rPr lang="en-US" sz="1500" dirty="0"/>
              <a:t>Log on using your FSA ID </a:t>
            </a:r>
          </a:p>
          <a:p>
            <a:pPr lvl="1"/>
            <a:r>
              <a:rPr lang="en-US" sz="1500" dirty="0"/>
              <a:t>Under your profile, you may click on “Managing Loans”  to access your federal loan information.</a:t>
            </a:r>
          </a:p>
          <a:p>
            <a:pPr lvl="1"/>
            <a:r>
              <a:rPr lang="en-US" sz="1500" dirty="0"/>
              <a:t>You can view the loan amounts, loan types, and servicer information on this page.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National Student Loan Data System (NSLDS) – StudentAid.gov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6" y="1291018"/>
            <a:ext cx="4516722" cy="251442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664762" y="2277793"/>
            <a:ext cx="670560" cy="403860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371515" y="2303585"/>
            <a:ext cx="1086185" cy="353230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3957" y="1135255"/>
            <a:ext cx="4707559" cy="3208020"/>
          </a:xfrm>
        </p:spPr>
        <p:txBody>
          <a:bodyPr/>
          <a:lstStyle/>
          <a:p>
            <a:r>
              <a:rPr lang="en-US" sz="1600" dirty="0"/>
              <a:t>A loan servicer is a company that handles the billing and other services on your federal student loan</a:t>
            </a:r>
          </a:p>
          <a:p>
            <a:pPr lvl="1"/>
            <a:r>
              <a:rPr lang="en-US" sz="1400" dirty="0"/>
              <a:t>It’s possible your student loan could be sold to a different servicer (ex. Nelnet recently acquired Great Lakes)</a:t>
            </a:r>
            <a:endParaRPr lang="en-US" sz="1050" dirty="0"/>
          </a:p>
          <a:p>
            <a:r>
              <a:rPr lang="en-US" sz="1600" dirty="0"/>
              <a:t>Contact your servicer when you:</a:t>
            </a:r>
          </a:p>
          <a:p>
            <a:pPr lvl="1"/>
            <a:r>
              <a:rPr lang="en-US" sz="1400" dirty="0"/>
              <a:t>Need to update your contact information</a:t>
            </a:r>
          </a:p>
          <a:p>
            <a:pPr lvl="1"/>
            <a:r>
              <a:rPr lang="en-US" sz="1400" dirty="0"/>
              <a:t>Have questions about your loan</a:t>
            </a:r>
          </a:p>
          <a:p>
            <a:pPr lvl="1"/>
            <a:r>
              <a:rPr lang="en-US" sz="1400" dirty="0"/>
              <a:t>Want to change repayment plans</a:t>
            </a:r>
          </a:p>
          <a:p>
            <a:pPr lvl="1"/>
            <a:r>
              <a:rPr lang="en-US" sz="1400" dirty="0"/>
              <a:t>Have trouble making your monthly federal student loan payment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Know Who Your Servicer 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60" y="914400"/>
            <a:ext cx="3545840" cy="36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893820" y="1297379"/>
            <a:ext cx="5016500" cy="2611681"/>
          </a:xfrm>
        </p:spPr>
        <p:txBody>
          <a:bodyPr/>
          <a:lstStyle/>
          <a:p>
            <a:r>
              <a:rPr lang="en-US" sz="1600" dirty="0"/>
              <a:t>When you complete exit counseling online, your contact information will automatically be provided to your loan servicer</a:t>
            </a:r>
          </a:p>
          <a:p>
            <a:pPr lvl="1"/>
            <a:r>
              <a:rPr lang="en-US" sz="1400" dirty="0"/>
              <a:t>You are required to notify your loan servicer of any changes to your contact information (address, email, phone number) after you leave school</a:t>
            </a:r>
          </a:p>
          <a:p>
            <a:r>
              <a:rPr lang="en-US" sz="1600" dirty="0"/>
              <a:t>For information on loan servicers, including their contact information, visit StudentAid.gov/servicer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Know Who Your Servicer 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4" y="1539825"/>
            <a:ext cx="3669066" cy="20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9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3957" y="842401"/>
            <a:ext cx="3891095" cy="3823200"/>
          </a:xfrm>
        </p:spPr>
        <p:txBody>
          <a:bodyPr/>
          <a:lstStyle/>
          <a:p>
            <a:r>
              <a:rPr lang="en-US" sz="2000" dirty="0"/>
              <a:t>Subsidized Direct Loan</a:t>
            </a:r>
          </a:p>
          <a:p>
            <a:pPr lvl="1"/>
            <a:r>
              <a:rPr lang="en-US" sz="1400" dirty="0"/>
              <a:t>Available to undergraduate students with financial need</a:t>
            </a:r>
          </a:p>
          <a:p>
            <a:pPr lvl="1"/>
            <a:r>
              <a:rPr lang="en-US" sz="1400" dirty="0"/>
              <a:t>The U.S. Department of Education pays the interest while in school</a:t>
            </a:r>
          </a:p>
          <a:p>
            <a:r>
              <a:rPr lang="en-US" sz="2000" dirty="0"/>
              <a:t>Unsubsidized Direct Loan</a:t>
            </a:r>
          </a:p>
          <a:p>
            <a:pPr lvl="1"/>
            <a:r>
              <a:rPr lang="en-US" sz="1400" dirty="0"/>
              <a:t>There is no requirement to demonstrate financial need</a:t>
            </a:r>
          </a:p>
          <a:p>
            <a:pPr lvl="1"/>
            <a:r>
              <a:rPr lang="en-US" sz="1400" dirty="0"/>
              <a:t>Borrower is responsible for the interest while in school</a:t>
            </a:r>
          </a:p>
          <a:p>
            <a:r>
              <a:rPr lang="en-US" sz="2000" dirty="0"/>
              <a:t>Principal</a:t>
            </a:r>
          </a:p>
          <a:p>
            <a:pPr lvl="1"/>
            <a:r>
              <a:rPr lang="en-US" sz="1400" dirty="0"/>
              <a:t>The total sum of money borrowed plus any interest that has been capitalized</a:t>
            </a:r>
            <a:endParaRPr lang="en-US" sz="135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Important Terms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73505" y="842401"/>
            <a:ext cx="3891095" cy="3823200"/>
          </a:xfrm>
        </p:spPr>
        <p:txBody>
          <a:bodyPr/>
          <a:lstStyle/>
          <a:p>
            <a:r>
              <a:rPr lang="en-US" sz="1950" dirty="0"/>
              <a:t>Accrued Interest</a:t>
            </a:r>
          </a:p>
          <a:p>
            <a:pPr lvl="1"/>
            <a:r>
              <a:rPr lang="en-US" sz="1425" dirty="0"/>
              <a:t>Interest that has accumulated</a:t>
            </a:r>
          </a:p>
          <a:p>
            <a:pPr lvl="1"/>
            <a:r>
              <a:rPr lang="en-US" sz="1425" dirty="0"/>
              <a:t>Interest on Direct Loans accrues daily</a:t>
            </a:r>
          </a:p>
          <a:p>
            <a:r>
              <a:rPr lang="en-US" sz="1950" dirty="0"/>
              <a:t>Capitalized Interest</a:t>
            </a:r>
          </a:p>
          <a:p>
            <a:pPr lvl="1"/>
            <a:r>
              <a:rPr lang="en-US" sz="1425" dirty="0"/>
              <a:t>The addition of unpaid interest to the principal balance of a loan</a:t>
            </a:r>
          </a:p>
          <a:p>
            <a:r>
              <a:rPr lang="en-US" sz="1950" dirty="0"/>
              <a:t>Grace Period</a:t>
            </a:r>
          </a:p>
          <a:p>
            <a:pPr lvl="1"/>
            <a:r>
              <a:rPr lang="en-US" sz="1425" dirty="0"/>
              <a:t>Period of time after you graduate when you are not required to make payments</a:t>
            </a:r>
          </a:p>
          <a:p>
            <a:pPr lvl="1"/>
            <a:r>
              <a:rPr lang="en-US" sz="1425" dirty="0"/>
              <a:t>You can make payments during your grace period to reduce the amount of capitalized interest before you enter repayment</a:t>
            </a:r>
          </a:p>
        </p:txBody>
      </p:sp>
    </p:spTree>
    <p:extLst>
      <p:ext uri="{BB962C8B-B14F-4D97-AF65-F5344CB8AC3E}">
        <p14:creationId xmlns:p14="http://schemas.microsoft.com/office/powerpoint/2010/main" val="4166474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4294" y="843183"/>
            <a:ext cx="5276850" cy="3823200"/>
          </a:xfrm>
        </p:spPr>
        <p:txBody>
          <a:bodyPr/>
          <a:lstStyle/>
          <a:p>
            <a:r>
              <a:rPr lang="en-US" sz="1600" dirty="0"/>
              <a:t>When am I required to begin making payments? </a:t>
            </a:r>
          </a:p>
          <a:p>
            <a:pPr lvl="1"/>
            <a:r>
              <a:rPr lang="en-US" sz="1500" dirty="0"/>
              <a:t>6 months after you graduate for most federal student loans</a:t>
            </a:r>
            <a:endParaRPr lang="en-US" dirty="0"/>
          </a:p>
          <a:p>
            <a:r>
              <a:rPr lang="en-US" sz="1600" dirty="0"/>
              <a:t>Sign up for automatic payments- you might even receive an interest rate deduction on your loan!</a:t>
            </a:r>
            <a:endParaRPr lang="en-US" sz="2000" dirty="0"/>
          </a:p>
          <a:p>
            <a:r>
              <a:rPr lang="en-US" sz="1600" dirty="0"/>
              <a:t>Know whether you are eligible for loan forgiveness based on your employer or your job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Repayment options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04460" y="837962"/>
            <a:ext cx="3721100" cy="3823200"/>
          </a:xfrm>
        </p:spPr>
        <p:txBody>
          <a:bodyPr/>
          <a:lstStyle/>
          <a:p>
            <a:r>
              <a:rPr lang="en-US" sz="1600" dirty="0"/>
              <a:t>One size does not fit all! Find a repayment plan that fits your needs by using the “Loan Simulator” on StudentAid.gov</a:t>
            </a:r>
          </a:p>
          <a:p>
            <a:pPr lvl="1"/>
            <a:r>
              <a:rPr lang="en-US" sz="1425" dirty="0"/>
              <a:t>Standard 	</a:t>
            </a:r>
          </a:p>
          <a:p>
            <a:pPr lvl="1"/>
            <a:r>
              <a:rPr lang="en-US" sz="1425" dirty="0"/>
              <a:t>Graduated </a:t>
            </a:r>
          </a:p>
          <a:p>
            <a:pPr lvl="1"/>
            <a:r>
              <a:rPr lang="en-US" sz="1425" dirty="0"/>
              <a:t>Pay As You Earn </a:t>
            </a:r>
          </a:p>
          <a:p>
            <a:pPr lvl="1"/>
            <a:r>
              <a:rPr lang="en-US" sz="1425" dirty="0"/>
              <a:t>Revised Pay As You Earn </a:t>
            </a:r>
          </a:p>
          <a:p>
            <a:pPr lvl="1"/>
            <a:r>
              <a:rPr lang="en-US" sz="1425" dirty="0"/>
              <a:t>Income-Based Repayment (IBR)</a:t>
            </a:r>
          </a:p>
          <a:p>
            <a:pPr lvl="1"/>
            <a:r>
              <a:rPr lang="en-US" sz="1425" dirty="0"/>
              <a:t>Extended (Fixed or Graduated)</a:t>
            </a:r>
          </a:p>
          <a:p>
            <a:pPr lvl="1"/>
            <a:r>
              <a:rPr lang="en-US" sz="1425" dirty="0"/>
              <a:t>Income-Contingent Repayment </a:t>
            </a:r>
          </a:p>
          <a:p>
            <a:r>
              <a:rPr lang="en-US" sz="1600" dirty="0"/>
              <a:t>Remember, you can change your repayment plan at any time by contacting your loan servicer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73" y="2754001"/>
            <a:ext cx="3394292" cy="190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92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1" y="-11029"/>
            <a:ext cx="7731794" cy="515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55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D">
      <a:dk1>
        <a:srgbClr val="509E2F"/>
      </a:dk1>
      <a:lt1>
        <a:srgbClr val="B2B4B2"/>
      </a:lt1>
      <a:dk2>
        <a:srgbClr val="509E6F"/>
      </a:dk2>
      <a:lt2>
        <a:srgbClr val="FFFFFF"/>
      </a:lt2>
      <a:accent1>
        <a:srgbClr val="78BE20"/>
      </a:accent1>
      <a:accent2>
        <a:srgbClr val="003B49"/>
      </a:accent2>
      <a:accent3>
        <a:srgbClr val="FDDA24"/>
      </a:accent3>
      <a:accent4>
        <a:srgbClr val="E87722"/>
      </a:accent4>
      <a:accent5>
        <a:srgbClr val="2DCCD3"/>
      </a:accent5>
      <a:accent6>
        <a:srgbClr val="005F83"/>
      </a:accent6>
      <a:hlink>
        <a:srgbClr val="2BC3C9"/>
      </a:hlink>
      <a:folHlink>
        <a:srgbClr val="E062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</TotalTime>
  <Words>1492</Words>
  <Application>Microsoft Office PowerPoint</Application>
  <PresentationFormat>On-screen Show (16:9)</PresentationFormat>
  <Paragraphs>199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Century Gothic</vt:lpstr>
      <vt:lpstr>Encode Sans Normal Black</vt:lpstr>
      <vt:lpstr>Lucida Grande</vt:lpstr>
      <vt:lpstr>Nunito</vt:lpstr>
      <vt:lpstr>Orgon Slab</vt:lpstr>
      <vt:lpstr>Orgon Slab ExtraLight</vt:lpstr>
      <vt:lpstr>Orgon Slab Light</vt:lpstr>
      <vt:lpstr>Orgon Slab Medium</vt:lpstr>
      <vt:lpstr>Office Theme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Cook, John A.</cp:lastModifiedBy>
  <cp:revision>48</cp:revision>
  <dcterms:created xsi:type="dcterms:W3CDTF">2014-10-14T00:51:43Z</dcterms:created>
  <dcterms:modified xsi:type="dcterms:W3CDTF">2021-04-30T21:05:43Z</dcterms:modified>
</cp:coreProperties>
</file>